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15138" cy="9942513"/>
  <p:embeddedFontLst>
    <p:embeddedFont>
      <p:font typeface="Arial Black" panose="020B0A0402010202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7">
          <p15:clr>
            <a:srgbClr val="000000"/>
          </p15:clr>
        </p15:guide>
        <p15:guide id="2" pos="10205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i//0RlpCZm6ihKC+UKUXst0tC9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6F1F"/>
    <a:srgbClr val="032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3C538D5-7738-4FCE-AB73-1888BBB79F64}">
  <a:tblStyle styleId="{23C538D5-7738-4FCE-AB73-1888BBB79F6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24" y="6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2750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62387" y="0"/>
            <a:ext cx="2952750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011362" y="742950"/>
            <a:ext cx="2797175" cy="3732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8050" y="4722812"/>
            <a:ext cx="4999037" cy="4473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4037"/>
            <a:ext cx="2952750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62387" y="9444037"/>
            <a:ext cx="2952750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/>
          <p:nvPr/>
        </p:nvSpPr>
        <p:spPr>
          <a:xfrm>
            <a:off x="3862387" y="9444037"/>
            <a:ext cx="2952750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2950"/>
            <a:ext cx="2797175" cy="3732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Google Shape;96;p1:notes"/>
          <p:cNvSpPr txBox="1">
            <a:spLocks noGrp="1"/>
          </p:cNvSpPr>
          <p:nvPr>
            <p:ph type="body" idx="1"/>
          </p:nvPr>
        </p:nvSpPr>
        <p:spPr>
          <a:xfrm>
            <a:off x="908050" y="4722812"/>
            <a:ext cx="4999037" cy="4473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4 partes de conteúdo" type="fourObj">
  <p:cSld name="FOUR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429948" y="3842849"/>
            <a:ext cx="27539395" cy="7200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2429948" y="12482977"/>
            <a:ext cx="13704900" cy="1285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2"/>
          </p:nvPr>
        </p:nvSpPr>
        <p:spPr>
          <a:xfrm>
            <a:off x="16264443" y="12482977"/>
            <a:ext cx="13704900" cy="1285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3"/>
          </p:nvPr>
        </p:nvSpPr>
        <p:spPr>
          <a:xfrm>
            <a:off x="2429948" y="25543635"/>
            <a:ext cx="13704900" cy="1285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4"/>
          </p:nvPr>
        </p:nvSpPr>
        <p:spPr>
          <a:xfrm>
            <a:off x="16264443" y="25543635"/>
            <a:ext cx="13704900" cy="1285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2559545" y="27760181"/>
            <a:ext cx="27539395" cy="8579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2559545" y="18310040"/>
            <a:ext cx="27539395" cy="9450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2430462" y="3843337"/>
            <a:ext cx="27538362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>
            <a:off x="2430462" y="12480925"/>
            <a:ext cx="27538362" cy="2592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ctrTitle"/>
          </p:nvPr>
        </p:nvSpPr>
        <p:spPr>
          <a:xfrm>
            <a:off x="2429948" y="13420664"/>
            <a:ext cx="27539395" cy="9259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ubTitle" idx="1"/>
          </p:nvPr>
        </p:nvSpPr>
        <p:spPr>
          <a:xfrm>
            <a:off x="4859894" y="24480364"/>
            <a:ext cx="22679504" cy="11040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ctr"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Times New Roman"/>
              <a:buNone/>
              <a:defRPr/>
            </a:lvl1pPr>
            <a:lvl2pPr lvl="1" algn="ctr">
              <a:spcBef>
                <a:spcPts val="248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Times New Roman"/>
              <a:buNone/>
              <a:defRPr/>
            </a:lvl2pPr>
            <a:lvl3pPr lvl="2" algn="ctr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SzPts val="10700"/>
              <a:buFont typeface="Times New Roman"/>
              <a:buNone/>
              <a:defRPr/>
            </a:lvl3pPr>
            <a:lvl4pPr lvl="3" algn="ctr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None/>
              <a:defRPr/>
            </a:lvl4pPr>
            <a:lvl5pPr lvl="4" algn="ctr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None/>
              <a:defRPr/>
            </a:lvl5pPr>
            <a:lvl6pPr lvl="5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099"/>
              <a:buFont typeface="Times New Roman"/>
              <a:buNone/>
              <a:defRPr/>
            </a:lvl6pPr>
            <a:lvl7pPr lvl="6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099"/>
              <a:buFont typeface="Times New Roman"/>
              <a:buNone/>
              <a:defRPr/>
            </a:lvl7pPr>
            <a:lvl8pPr lvl="7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099"/>
              <a:buFont typeface="Times New Roman"/>
              <a:buNone/>
              <a:defRPr/>
            </a:lvl8pPr>
            <a:lvl9pPr lvl="8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099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 rot="5400000">
            <a:off x="9246666" y="17680680"/>
            <a:ext cx="34560510" cy="6884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 rot="5400000">
            <a:off x="-4587828" y="10860629"/>
            <a:ext cx="34560510" cy="2052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2430462" y="3843337"/>
            <a:ext cx="27538362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 rot="5400000">
            <a:off x="3238499" y="11672888"/>
            <a:ext cx="25922287" cy="2753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350264" y="30240448"/>
            <a:ext cx="19439573" cy="3570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>
            <a:spLocks noGrp="1"/>
          </p:cNvSpPr>
          <p:nvPr>
            <p:ph type="pic" idx="2"/>
          </p:nvPr>
        </p:nvSpPr>
        <p:spPr>
          <a:xfrm>
            <a:off x="6350264" y="3859592"/>
            <a:ext cx="19439573" cy="25920383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6350264" y="33811200"/>
            <a:ext cx="19439573" cy="5069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1619965" y="1720491"/>
            <a:ext cx="10659365" cy="731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1"/>
          </p:nvPr>
        </p:nvSpPr>
        <p:spPr>
          <a:xfrm>
            <a:off x="12666773" y="1720499"/>
            <a:ext cx="18112552" cy="3686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2"/>
          </p:nvPr>
        </p:nvSpPr>
        <p:spPr>
          <a:xfrm>
            <a:off x="1619965" y="9039903"/>
            <a:ext cx="10659365" cy="29549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2430462" y="3843337"/>
            <a:ext cx="27538362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1619968" y="1730958"/>
            <a:ext cx="29159361" cy="7200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1619966" y="9669914"/>
            <a:ext cx="14315086" cy="4031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2"/>
          </p:nvPr>
        </p:nvSpPr>
        <p:spPr>
          <a:xfrm>
            <a:off x="1619966" y="13701142"/>
            <a:ext cx="14315086" cy="24888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3"/>
          </p:nvPr>
        </p:nvSpPr>
        <p:spPr>
          <a:xfrm>
            <a:off x="16458844" y="9669914"/>
            <a:ext cx="14320485" cy="4031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4"/>
          </p:nvPr>
        </p:nvSpPr>
        <p:spPr>
          <a:xfrm>
            <a:off x="16458844" y="13701142"/>
            <a:ext cx="14320485" cy="24888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2430462" y="3843337"/>
            <a:ext cx="27538362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2429948" y="12482977"/>
            <a:ext cx="13704900" cy="25920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2"/>
          </p:nvPr>
        </p:nvSpPr>
        <p:spPr>
          <a:xfrm>
            <a:off x="16264443" y="12482977"/>
            <a:ext cx="13704900" cy="25920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430462" y="3843337"/>
            <a:ext cx="27538362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98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98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98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98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430462" y="12480925"/>
            <a:ext cx="27538362" cy="2592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457200" marR="0" lvl="0" indent="-1155700" algn="l" rtl="0"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Times New Roman"/>
              <a:buChar char="•"/>
              <a:defRPr sz="14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016000" algn="l" rtl="0">
              <a:spcBef>
                <a:spcPts val="248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Times New Roman"/>
              <a:buChar char="–"/>
              <a:defRPr sz="1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908050" algn="l" rtl="0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SzPts val="10700"/>
              <a:buFont typeface="Times New Roman"/>
              <a:buChar char="•"/>
              <a:defRPr sz="10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–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806386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099"/>
              <a:buFont typeface="Times New Roman"/>
              <a:buChar char="»"/>
              <a:defRPr sz="909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06386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099"/>
              <a:buFont typeface="Times New Roman"/>
              <a:buChar char="»"/>
              <a:defRPr sz="909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806386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099"/>
              <a:buFont typeface="Times New Roman"/>
              <a:buChar char="»"/>
              <a:defRPr sz="909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806386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099"/>
              <a:buFont typeface="Times New Roman"/>
              <a:buChar char="»"/>
              <a:defRPr sz="9099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4304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1069637" y="39357300"/>
            <a:ext cx="102600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3220362" y="39357300"/>
            <a:ext cx="674846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475" tIns="206725" rIns="413475" bIns="2067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Times New Roman"/>
              <a:buNone/>
              <a:defRPr sz="6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email@site.com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/>
          <p:nvPr/>
        </p:nvSpPr>
        <p:spPr>
          <a:xfrm>
            <a:off x="900888" y="6263595"/>
            <a:ext cx="305991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7326"/>
              </a:buClr>
              <a:buSzPts val="5000"/>
              <a:buFont typeface="Arial Black"/>
              <a:buNone/>
            </a:pPr>
            <a:r>
              <a:rPr lang="en-US" sz="4800" b="1" i="0" u="none" strike="noStrike" cap="none" dirty="0">
                <a:solidFill>
                  <a:schemeClr val="tx1"/>
                </a:solidFill>
                <a:latin typeface="Arial Black"/>
                <a:ea typeface="Arial Black"/>
                <a:cs typeface="Arial Black"/>
                <a:sym typeface="Arial Black"/>
              </a:rPr>
              <a:t>TÍTULO DO TRABALHO CENTRALIZADO, COM TODAS AS LETRAS EM MAIÚSCULO E OCUPANDO NO MÁXIMO DUAS LINHAS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0488612" y="48623537"/>
            <a:ext cx="323992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0488612" y="49585562"/>
            <a:ext cx="323992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0488612" y="55622825"/>
            <a:ext cx="32399287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0488612" y="61290200"/>
            <a:ext cx="323992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0488612" y="62617350"/>
            <a:ext cx="32399287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0488612" y="68286312"/>
            <a:ext cx="323992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10488612" y="73956862"/>
            <a:ext cx="323992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0488612" y="48623537"/>
            <a:ext cx="323992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10488612" y="49585562"/>
            <a:ext cx="323992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10488612" y="55622825"/>
            <a:ext cx="32399287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10488612" y="61290200"/>
            <a:ext cx="323992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10488612" y="62617350"/>
            <a:ext cx="32399287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10488612" y="68286312"/>
            <a:ext cx="323992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10488612" y="73956862"/>
            <a:ext cx="323992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1081087" y="11518900"/>
            <a:ext cx="14009687" cy="517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(AUTOR, ANO).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(AUTOR, ANO).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4" name="Google Shape;114;p1"/>
          <p:cNvCxnSpPr/>
          <p:nvPr/>
        </p:nvCxnSpPr>
        <p:spPr>
          <a:xfrm rot="10800000" flipH="1">
            <a:off x="1200150" y="39600187"/>
            <a:ext cx="13017500" cy="750887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115" name="Google Shape;115;p1"/>
          <p:cNvCxnSpPr/>
          <p:nvPr/>
        </p:nvCxnSpPr>
        <p:spPr>
          <a:xfrm>
            <a:off x="1522412" y="37885687"/>
            <a:ext cx="11785600" cy="322262"/>
          </a:xfrm>
          <a:prstGeom prst="straightConnector1">
            <a:avLst/>
          </a:prstGeom>
          <a:noFill/>
          <a:ln>
            <a:noFill/>
          </a:ln>
        </p:spPr>
      </p:cxnSp>
      <p:sp>
        <p:nvSpPr>
          <p:cNvPr id="116" name="Google Shape;116;p1"/>
          <p:cNvSpPr txBox="1"/>
          <p:nvPr/>
        </p:nvSpPr>
        <p:spPr>
          <a:xfrm>
            <a:off x="16502062" y="13750925"/>
            <a:ext cx="14744700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1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TABELA 1 –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Variáveis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mensuradas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em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função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do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níveis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do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fator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A e da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presença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ou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não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do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fator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B.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16448087" y="19840575"/>
            <a:ext cx="15049500" cy="1630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baseline="30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 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EPM= Erro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Padrão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da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Média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;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baseline="30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2 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NS=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Não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significativo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(</a:t>
            </a:r>
            <a:r>
              <a:rPr lang="en-US" sz="2000" b="0" i="1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P&gt;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0,05);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baseline="30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3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Médias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do Fator B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seguidas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por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letras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diferentes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,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na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linha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,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diferem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entre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si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pelo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teste F;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baseline="30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4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Efeito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linear dos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níveis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do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fator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A: Y=0,67841 + 1,81024X (R²= 0,60);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baseline="30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5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Efeito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quadrático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dos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níveis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do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fator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A: Y= -144,232 + 2028,83X – 5513,16X² (R²= 0,77).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4094162" y="28779787"/>
            <a:ext cx="320675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119" name="Google Shape;119;p1"/>
          <p:cNvSpPr txBox="1"/>
          <p:nvPr/>
        </p:nvSpPr>
        <p:spPr>
          <a:xfrm>
            <a:off x="3022600" y="34564637"/>
            <a:ext cx="320675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120" name="Google Shape;120;p1"/>
          <p:cNvSpPr txBox="1"/>
          <p:nvPr/>
        </p:nvSpPr>
        <p:spPr>
          <a:xfrm>
            <a:off x="5326062" y="34564637"/>
            <a:ext cx="319087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sp>
        <p:nvSpPr>
          <p:cNvPr id="121" name="Google Shape;121;p1"/>
          <p:cNvSpPr txBox="1"/>
          <p:nvPr/>
        </p:nvSpPr>
        <p:spPr>
          <a:xfrm>
            <a:off x="7735887" y="38100000"/>
            <a:ext cx="320675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/>
          </a:p>
        </p:txBody>
      </p:sp>
      <p:cxnSp>
        <p:nvCxnSpPr>
          <p:cNvPr id="122" name="Google Shape;122;p1"/>
          <p:cNvCxnSpPr/>
          <p:nvPr/>
        </p:nvCxnSpPr>
        <p:spPr>
          <a:xfrm>
            <a:off x="2447925" y="3600450"/>
            <a:ext cx="9864725" cy="2159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123" name="Google Shape;123;p1"/>
          <p:cNvCxnSpPr/>
          <p:nvPr/>
        </p:nvCxnSpPr>
        <p:spPr>
          <a:xfrm>
            <a:off x="1045369" y="6054952"/>
            <a:ext cx="30310137" cy="73025"/>
          </a:xfrm>
          <a:prstGeom prst="straightConnector1">
            <a:avLst/>
          </a:prstGeom>
          <a:noFill/>
          <a:ln w="101600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4" name="Google Shape;124;p1"/>
          <p:cNvCxnSpPr/>
          <p:nvPr/>
        </p:nvCxnSpPr>
        <p:spPr>
          <a:xfrm>
            <a:off x="1045369" y="7758112"/>
            <a:ext cx="30310137" cy="71437"/>
          </a:xfrm>
          <a:prstGeom prst="straightConnector1">
            <a:avLst/>
          </a:prstGeom>
          <a:noFill/>
          <a:ln w="101600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25" name="Google Shape;125;p1"/>
          <p:cNvSpPr/>
          <p:nvPr/>
        </p:nvSpPr>
        <p:spPr>
          <a:xfrm>
            <a:off x="1268412" y="10391775"/>
            <a:ext cx="14255750" cy="1020762"/>
          </a:xfrm>
          <a:prstGeom prst="roundRect">
            <a:avLst>
              <a:gd name="adj" fmla="val 16667"/>
            </a:avLst>
          </a:prstGeom>
          <a:solidFill>
            <a:srgbClr val="486F1F"/>
          </a:solidFill>
          <a:ln>
            <a:solidFill>
              <a:srgbClr val="486F1F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SzPts val="5300"/>
              <a:buFont typeface="Arial"/>
              <a:buNone/>
            </a:pPr>
            <a:r>
              <a:rPr lang="en-US" sz="5300" b="1" i="0" u="none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</p:txBody>
      </p:sp>
      <p:sp>
        <p:nvSpPr>
          <p:cNvPr id="126" name="Google Shape;126;p1"/>
          <p:cNvSpPr/>
          <p:nvPr/>
        </p:nvSpPr>
        <p:spPr>
          <a:xfrm>
            <a:off x="16486187" y="30673675"/>
            <a:ext cx="14758987" cy="1022350"/>
          </a:xfrm>
          <a:prstGeom prst="roundRect">
            <a:avLst>
              <a:gd name="adj" fmla="val 16667"/>
            </a:avLst>
          </a:prstGeom>
          <a:solidFill>
            <a:srgbClr val="486F1F"/>
          </a:solidFill>
          <a:ln>
            <a:solidFill>
              <a:srgbClr val="486F1F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SzPts val="5300"/>
              <a:buFont typeface="Arial"/>
              <a:buNone/>
            </a:pPr>
            <a:r>
              <a:rPr lang="en-US" sz="5300" b="1" i="0" u="none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rPr>
              <a:t>CONCLUSÕES</a:t>
            </a:r>
            <a:endParaRPr/>
          </a:p>
        </p:txBody>
      </p:sp>
      <p:sp>
        <p:nvSpPr>
          <p:cNvPr id="127" name="Google Shape;127;p1"/>
          <p:cNvSpPr/>
          <p:nvPr/>
        </p:nvSpPr>
        <p:spPr>
          <a:xfrm>
            <a:off x="16486187" y="34710687"/>
            <a:ext cx="14758987" cy="1022350"/>
          </a:xfrm>
          <a:prstGeom prst="roundRect">
            <a:avLst>
              <a:gd name="adj" fmla="val 16667"/>
            </a:avLst>
          </a:prstGeom>
          <a:solidFill>
            <a:srgbClr val="486F1F"/>
          </a:solidFill>
          <a:ln>
            <a:solidFill>
              <a:srgbClr val="486F1F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SzPts val="5300"/>
              <a:buFont typeface="Arial"/>
              <a:buNone/>
            </a:pPr>
            <a:r>
              <a:rPr lang="en-US" sz="5300" b="1" i="0" u="none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rPr>
              <a:t>REFERÊNCIAS BIBLIOGRÁFICAS</a:t>
            </a:r>
            <a:endParaRPr/>
          </a:p>
        </p:txBody>
      </p:sp>
      <p:sp>
        <p:nvSpPr>
          <p:cNvPr id="128" name="Google Shape;128;p1"/>
          <p:cNvSpPr txBox="1"/>
          <p:nvPr/>
        </p:nvSpPr>
        <p:spPr>
          <a:xfrm>
            <a:off x="1045029" y="8289241"/>
            <a:ext cx="30240514" cy="178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e </a:t>
            </a:r>
            <a:r>
              <a:rPr lang="en-US" sz="35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Sobrenome</a:t>
            </a:r>
            <a:r>
              <a:rPr lang="en-US" sz="35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Autor</a:t>
            </a:r>
            <a:r>
              <a:rPr lang="en-US" sz="3500" b="1" i="0" u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5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*, Nome e </a:t>
            </a:r>
            <a:r>
              <a:rPr lang="en-US" sz="35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Sobrenome</a:t>
            </a:r>
            <a:r>
              <a:rPr lang="en-US" sz="35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Coautor</a:t>
            </a:r>
            <a:r>
              <a:rPr lang="en-US" sz="3500" b="1" i="0" u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5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Nome e </a:t>
            </a:r>
            <a:r>
              <a:rPr lang="en-US" sz="35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Sobrenome</a:t>
            </a:r>
            <a:r>
              <a:rPr lang="en-US" sz="35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Coautor</a:t>
            </a:r>
            <a:r>
              <a:rPr lang="en-US" sz="3500" b="1" i="0" u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5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e </a:t>
            </a:r>
            <a:r>
              <a:rPr lang="en-US" sz="35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Sobrenome</a:t>
            </a:r>
            <a:r>
              <a:rPr lang="en-US" sz="35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Coautor</a:t>
            </a:r>
            <a:r>
              <a:rPr lang="en-US" sz="3500" b="1" i="0" u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000"/>
              <a:buFont typeface="Times New Roman"/>
              <a:buNone/>
            </a:pPr>
            <a:endParaRPr sz="10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1-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Estudante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Curso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Zootecnia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UEM,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Maringá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-PR; </a:t>
            </a:r>
            <a:r>
              <a:rPr lang="en-US" sz="3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2-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Mestrando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Zootecnia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PPZ/UEM,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Maringá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-PR; </a:t>
            </a:r>
            <a:r>
              <a:rPr lang="en-US" sz="3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Professor  do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Curso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Zootecnia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DZO/UEM, </a:t>
            </a:r>
            <a:r>
              <a:rPr lang="en-US" sz="3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Maringá</a:t>
            </a: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-PR,</a:t>
            </a:r>
            <a:endParaRPr dirty="0"/>
          </a:p>
        </p:txBody>
      </p:sp>
      <p:sp>
        <p:nvSpPr>
          <p:cNvPr id="129" name="Google Shape;129;p1"/>
          <p:cNvSpPr/>
          <p:nvPr/>
        </p:nvSpPr>
        <p:spPr>
          <a:xfrm>
            <a:off x="16486187" y="10404475"/>
            <a:ext cx="14760575" cy="1020762"/>
          </a:xfrm>
          <a:prstGeom prst="roundRect">
            <a:avLst>
              <a:gd name="adj" fmla="val 16667"/>
            </a:avLst>
          </a:prstGeom>
          <a:solidFill>
            <a:srgbClr val="486F1F"/>
          </a:solidFill>
          <a:ln>
            <a:solidFill>
              <a:srgbClr val="486F1F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SzPts val="5300"/>
              <a:buFont typeface="Arial"/>
              <a:buNone/>
            </a:pPr>
            <a:r>
              <a:rPr lang="en-US" sz="5300" b="1" i="0" u="none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rPr>
              <a:t>RESULTADOS  E  DISCUSSÃO</a:t>
            </a:r>
            <a:endParaRPr/>
          </a:p>
        </p:txBody>
      </p:sp>
      <p:graphicFrame>
        <p:nvGraphicFramePr>
          <p:cNvPr id="130" name="Google Shape;130;p1"/>
          <p:cNvGraphicFramePr/>
          <p:nvPr/>
        </p:nvGraphicFramePr>
        <p:xfrm>
          <a:off x="16524287" y="14892337"/>
          <a:ext cx="14978025" cy="4792650"/>
        </p:xfrm>
        <a:graphic>
          <a:graphicData uri="http://schemas.openxmlformats.org/drawingml/2006/table">
            <a:tbl>
              <a:tblPr>
                <a:noFill/>
                <a:tableStyleId>{23C538D5-7738-4FCE-AB73-1888BBB79F64}</a:tableStyleId>
              </a:tblPr>
              <a:tblGrid>
                <a:gridCol w="2282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5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1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3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73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7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080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080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08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09600">
                <a:tc row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Variáveis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Níveis do fator A  (%)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Fator B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EPM</a:t>
                      </a:r>
                      <a:r>
                        <a:rPr lang="en-US" sz="3000" b="0" i="0" u="none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 de </a:t>
                      </a:r>
                      <a:r>
                        <a:rPr lang="en-US" sz="3000" b="0" i="1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1,00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2,00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3,00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4,00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SIM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NÃO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x B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Item 1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38,93</a:t>
                      </a:r>
                      <a:endParaRPr/>
                    </a:p>
                  </a:txBody>
                  <a:tcPr marL="68575" marR="68575" marT="0" marB="0" anchor="b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31,93</a:t>
                      </a:r>
                      <a:endParaRPr/>
                    </a:p>
                  </a:txBody>
                  <a:tcPr marL="68575" marR="68575" marT="0" marB="0" anchor="b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35,01</a:t>
                      </a:r>
                      <a:endParaRPr/>
                    </a:p>
                  </a:txBody>
                  <a:tcPr marL="68575" marR="68575" marT="0" marB="0" anchor="b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38,36</a:t>
                      </a:r>
                      <a:endParaRPr/>
                    </a:p>
                  </a:txBody>
                  <a:tcPr marL="68575" marR="68575" marT="0" marB="0" anchor="b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34,34</a:t>
                      </a:r>
                      <a:endParaRPr/>
                    </a:p>
                  </a:txBody>
                  <a:tcPr marL="68575" marR="68575" marT="0" marB="0" anchor="b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37,77</a:t>
                      </a:r>
                      <a:endParaRPr/>
                    </a:p>
                  </a:txBody>
                  <a:tcPr marL="68575" marR="68575" marT="0" marB="0" anchor="b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0,963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NS </a:t>
                      </a:r>
                      <a:r>
                        <a:rPr lang="en-US" sz="3000" b="0" i="0" u="none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NS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NS</a:t>
                      </a:r>
                      <a:endParaRPr/>
                    </a:p>
                  </a:txBody>
                  <a:tcPr marL="68575" marR="68575" marT="0" marB="0" anchor="ctr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Item 2 </a:t>
                      </a:r>
                      <a:r>
                        <a:rPr lang="en-US" sz="3000" b="0" i="0" u="none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3, 4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19,55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18,21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18,00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17,11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20,39</a:t>
                      </a:r>
                      <a:r>
                        <a:rPr lang="en-US" sz="3000" b="0" i="0" u="none" baseline="300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16,04</a:t>
                      </a:r>
                      <a:r>
                        <a:rPr lang="en-US" sz="3000" b="0" i="0" u="none" baseline="300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0,732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NS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&lt;0,01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&lt;0,01</a:t>
                      </a:r>
                      <a:endParaRPr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Item 3 </a:t>
                      </a:r>
                      <a:r>
                        <a:rPr lang="en-US" sz="3000" b="0" i="0" u="none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11,05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7,83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9,95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11,97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10,33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10,06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0,705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NS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&lt;0,01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NS</a:t>
                      </a:r>
                      <a:endParaRPr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9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Item 4 </a:t>
                      </a:r>
                      <a:r>
                        <a:rPr lang="en-US" sz="3000" b="0" i="0" u="none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8,14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10,19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9,83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12,21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9,22</a:t>
                      </a:r>
                      <a:r>
                        <a:rPr lang="en-US" sz="3000" b="0" i="0" u="none" baseline="300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B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10,96</a:t>
                      </a:r>
                      <a:r>
                        <a:rPr lang="en-US" sz="3000" b="0" i="0" u="none" baseline="300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</a:t>
                      </a:r>
                      <a:endParaRPr/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0,546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NS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NS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&lt;0,01</a:t>
                      </a:r>
                      <a:endParaRPr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Item 5 </a:t>
                      </a:r>
                      <a:r>
                        <a:rPr lang="en-US" sz="3000" b="0" i="0" u="none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68575" marR="68575" marT="0" marB="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22,34</a:t>
                      </a:r>
                      <a:endParaRPr/>
                    </a:p>
                  </a:txBody>
                  <a:tcPr marL="68575" marR="68575" marT="0" marB="0" anchor="b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31,85</a:t>
                      </a:r>
                      <a:endParaRPr/>
                    </a:p>
                  </a:txBody>
                  <a:tcPr marL="68575" marR="68575" marT="0" marB="0" anchor="b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27,23</a:t>
                      </a:r>
                      <a:endParaRPr/>
                    </a:p>
                  </a:txBody>
                  <a:tcPr marL="68575" marR="68575" marT="0" marB="0" anchor="b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20,37</a:t>
                      </a:r>
                      <a:endParaRPr/>
                    </a:p>
                  </a:txBody>
                  <a:tcPr marL="68575" marR="68575" marT="0" marB="0" anchor="b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25,72</a:t>
                      </a:r>
                      <a:r>
                        <a:rPr lang="en-US" sz="3000" b="0" i="0" u="none" baseline="300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</a:t>
                      </a:r>
                      <a:endParaRPr/>
                    </a:p>
                  </a:txBody>
                  <a:tcPr marL="68575" marR="68575" marT="0" marB="0" anchor="b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25,17</a:t>
                      </a:r>
                      <a:r>
                        <a:rPr lang="en-US" sz="3000" b="0" i="0" u="none" baseline="300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B</a:t>
                      </a:r>
                      <a:endParaRPr/>
                    </a:p>
                  </a:txBody>
                  <a:tcPr marL="68575" marR="68575" marT="0" marB="0" anchor="b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1,45</a:t>
                      </a:r>
                      <a:endParaRPr/>
                    </a:p>
                  </a:txBody>
                  <a:tcPr marL="68575" marR="68575" marT="0" marB="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NS</a:t>
                      </a:r>
                      <a:endParaRPr/>
                    </a:p>
                  </a:txBody>
                  <a:tcPr marL="68575" marR="68575" marT="0" marB="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NS</a:t>
                      </a:r>
                      <a:endParaRPr/>
                    </a:p>
                  </a:txBody>
                  <a:tcPr marL="68575" marR="68575" marT="0" marB="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b="0" i="0" u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&lt;0,01</a:t>
                      </a:r>
                      <a:endParaRPr dirty="0"/>
                    </a:p>
                  </a:txBody>
                  <a:tcPr marL="68575" marR="68575" marT="0" marB="0" anchor="ctr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1" name="Google Shape;131;p1" descr="Resultado de imagem para céu com nuvens"/>
          <p:cNvSpPr txBox="1"/>
          <p:nvPr/>
        </p:nvSpPr>
        <p:spPr>
          <a:xfrm>
            <a:off x="16170275" y="-180975"/>
            <a:ext cx="303212" cy="30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1" descr="Céu azul com nuvens Foto gratuita"/>
          <p:cNvSpPr txBox="1"/>
          <p:nvPr/>
        </p:nvSpPr>
        <p:spPr>
          <a:xfrm>
            <a:off x="16170275" y="-180975"/>
            <a:ext cx="303212" cy="30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1" descr="Céu azul com nuvens Foto gratuita"/>
          <p:cNvSpPr txBox="1"/>
          <p:nvPr/>
        </p:nvSpPr>
        <p:spPr>
          <a:xfrm>
            <a:off x="16170275" y="-180975"/>
            <a:ext cx="303212" cy="30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1" descr="Resultado de imagem para céu com nuvens"/>
          <p:cNvSpPr txBox="1"/>
          <p:nvPr/>
        </p:nvSpPr>
        <p:spPr>
          <a:xfrm>
            <a:off x="16170275" y="-180975"/>
            <a:ext cx="303212" cy="30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16559212" y="11591925"/>
            <a:ext cx="1447165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(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Tabela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1).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16448087" y="21743987"/>
            <a:ext cx="14471650" cy="2862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(AUTOR, ANO).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(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Figura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2).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16559212" y="32040512"/>
            <a:ext cx="14471650" cy="1938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16559212" y="36031487"/>
            <a:ext cx="14471650" cy="532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endParaRPr sz="2000" b="0" i="0" u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endParaRPr sz="2000" b="1" i="0" u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endParaRPr sz="2000" b="1" i="0" u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endParaRPr sz="2000" b="0" i="0" u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endParaRPr sz="2000" b="0" i="0" u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2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16524287" y="29543375"/>
            <a:ext cx="14744700" cy="55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1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FIGURA 2 –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Resposta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da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variável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Item 3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em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função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dos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níveis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do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fator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A.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0" name="Google Shape;14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007137" y="24950737"/>
            <a:ext cx="9647237" cy="4595812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"/>
          <p:cNvSpPr/>
          <p:nvPr/>
        </p:nvSpPr>
        <p:spPr>
          <a:xfrm>
            <a:off x="1008062" y="17352962"/>
            <a:ext cx="14255750" cy="1022350"/>
          </a:xfrm>
          <a:prstGeom prst="roundRect">
            <a:avLst>
              <a:gd name="adj" fmla="val 16667"/>
            </a:avLst>
          </a:prstGeom>
          <a:solidFill>
            <a:srgbClr val="486F1F"/>
          </a:solidFill>
          <a:ln>
            <a:solidFill>
              <a:srgbClr val="486F1F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F8F8"/>
              </a:buClr>
              <a:buSzPts val="5300"/>
              <a:buFont typeface="Arial"/>
              <a:buNone/>
            </a:pPr>
            <a:r>
              <a:rPr lang="en-US" sz="5300" b="1" i="0" u="none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rPr>
              <a:t>MATERIAL  E  MÉTODOS</a:t>
            </a:r>
            <a:endParaRPr/>
          </a:p>
        </p:txBody>
      </p:sp>
      <p:sp>
        <p:nvSpPr>
          <p:cNvPr id="142" name="Google Shape;142;p1"/>
          <p:cNvSpPr txBox="1"/>
          <p:nvPr/>
        </p:nvSpPr>
        <p:spPr>
          <a:xfrm>
            <a:off x="1081087" y="18505487"/>
            <a:ext cx="14009687" cy="8863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(AUTOR, ANO).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(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Figura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1).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(AUTOR, ANO).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90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texto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(AUTOR, ANO).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0" i="0" u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28151137" y="4733925"/>
            <a:ext cx="4176712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2E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2E2E00"/>
                </a:solidFill>
                <a:latin typeface="Arial"/>
                <a:ea typeface="Arial"/>
                <a:cs typeface="Arial"/>
                <a:sym typeface="Arial"/>
              </a:rPr>
              <a:t>*Autor para contato: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2E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2E2E0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email@site.com.br</a:t>
            </a:r>
            <a:endParaRPr/>
          </a:p>
        </p:txBody>
      </p:sp>
      <p:sp>
        <p:nvSpPr>
          <p:cNvPr id="144" name="Google Shape;144;p1" descr="Resultado de imagem para sua foto aqui"/>
          <p:cNvSpPr txBox="1"/>
          <p:nvPr/>
        </p:nvSpPr>
        <p:spPr>
          <a:xfrm>
            <a:off x="16170275" y="-180975"/>
            <a:ext cx="303212" cy="30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5" name="Google Shape;14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69987" y="27047825"/>
            <a:ext cx="13930312" cy="13606462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"/>
          <p:cNvSpPr txBox="1"/>
          <p:nvPr/>
        </p:nvSpPr>
        <p:spPr>
          <a:xfrm>
            <a:off x="1225550" y="40774937"/>
            <a:ext cx="13895387" cy="555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1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FIGURA 1 –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Metodologia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empregada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no </a:t>
            </a:r>
            <a:r>
              <a:rPr lang="en-US" sz="3000" b="0" i="0" u="none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experimento</a:t>
            </a:r>
            <a:r>
              <a:rPr lang="en-US" sz="3000" b="0" i="0" u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7" name="Google Shape;147;p1"/>
          <p:cNvPicPr preferRelativeResize="0"/>
          <p:nvPr/>
        </p:nvPicPr>
        <p:blipFill rotWithShape="1">
          <a:blip r:embed="rId6">
            <a:alphaModFix/>
          </a:blip>
          <a:srcRect l="12239" t="43910" r="68711" b="18803"/>
          <a:stretch/>
        </p:blipFill>
        <p:spPr>
          <a:xfrm>
            <a:off x="28009169" y="393700"/>
            <a:ext cx="4103687" cy="53641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pic>
      <p:cxnSp>
        <p:nvCxnSpPr>
          <p:cNvPr id="148" name="Google Shape;148;p1"/>
          <p:cNvCxnSpPr/>
          <p:nvPr/>
        </p:nvCxnSpPr>
        <p:spPr>
          <a:xfrm>
            <a:off x="1006475" y="41835387"/>
            <a:ext cx="30310137" cy="71437"/>
          </a:xfrm>
          <a:prstGeom prst="straightConnector1">
            <a:avLst/>
          </a:prstGeom>
          <a:noFill/>
          <a:ln w="101600" cap="flat" cmpd="sng">
            <a:solidFill>
              <a:srgbClr val="4B0820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6" name="Imagem 5">
            <a:extLst>
              <a:ext uri="{FF2B5EF4-FFF2-40B4-BE49-F238E27FC236}">
                <a16:creationId xmlns:a16="http://schemas.microsoft.com/office/drawing/2014/main" id="{A2AD72E3-5A39-5982-8C90-542D1CE704A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245" r="614"/>
          <a:stretch/>
        </p:blipFill>
        <p:spPr>
          <a:xfrm>
            <a:off x="1012371" y="359230"/>
            <a:ext cx="26844173" cy="54210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1123</Words>
  <Application>Microsoft Office PowerPoint</Application>
  <PresentationFormat>Personalizar</PresentationFormat>
  <Paragraphs>117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 Black</vt:lpstr>
      <vt:lpstr>Arial</vt:lpstr>
      <vt:lpstr>Times New Roman</vt:lpstr>
      <vt:lpstr>Estrutura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PPG</dc:creator>
  <cp:lastModifiedBy>Fran</cp:lastModifiedBy>
  <cp:revision>4</cp:revision>
  <dcterms:created xsi:type="dcterms:W3CDTF">2001-09-05T18:24:56Z</dcterms:created>
  <dcterms:modified xsi:type="dcterms:W3CDTF">2025-06-19T18:59:23Z</dcterms:modified>
</cp:coreProperties>
</file>